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"/>
  </p:notesMasterIdLst>
  <p:sldIdLst>
    <p:sldId id="265" r:id="rId2"/>
    <p:sldId id="270" r:id="rId3"/>
    <p:sldId id="264" r:id="rId4"/>
    <p:sldId id="267" r:id="rId5"/>
    <p:sldId id="268" r:id="rId6"/>
    <p:sldId id="269" r:id="rId7"/>
    <p:sldId id="271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90CD"/>
    <a:srgbClr val="286D9F"/>
    <a:srgbClr val="267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0" autoAdjust="0"/>
    <p:restoredTop sz="94674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AF5082-89D0-4668-9C4A-C3010B09D458}" type="datetimeFigureOut">
              <a:rPr lang="it-IT" smtClean="0"/>
              <a:t>27/11/2020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715F8F-171A-45D7-858D-A04848B7B06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239892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15F8F-171A-45D7-858D-A04848B7B065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6654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15F8F-171A-45D7-858D-A04848B7B065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40664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15F8F-171A-45D7-858D-A04848B7B065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6046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15F8F-171A-45D7-858D-A04848B7B065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3815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15F8F-171A-45D7-858D-A04848B7B065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74634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15F8F-171A-45D7-858D-A04848B7B065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45488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15F8F-171A-45D7-858D-A04848B7B065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5977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285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11/27/2020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73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11/27/2020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‹N›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10395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11/27/2020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4359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11/27/2020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‹N›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022702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11/27/2020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1550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0365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347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428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30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659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810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212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767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429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11/27/2020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610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DB8D0-98ED-4B86-9D5F-E61ADC70144D}" type="datetimeFigureOut">
              <a:rPr lang="en-US" smtClean="0"/>
              <a:pPr/>
              <a:t>11/27/2020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854181D-6920-4594-9A5D-6CE56DC9F8B2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362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olo 1">
            <a:extLst>
              <a:ext uri="{FF2B5EF4-FFF2-40B4-BE49-F238E27FC236}">
                <a16:creationId xmlns:a16="http://schemas.microsoft.com/office/drawing/2014/main" id="{40DCB40D-1F42-8143-B4E1-C07FCC099DF3}"/>
              </a:ext>
            </a:extLst>
          </p:cNvPr>
          <p:cNvSpPr txBox="1">
            <a:spLocks/>
          </p:cNvSpPr>
          <p:nvPr/>
        </p:nvSpPr>
        <p:spPr>
          <a:xfrm>
            <a:off x="505636" y="2821688"/>
            <a:ext cx="11519065" cy="5312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it-IT" sz="2800" dirty="0">
                <a:solidFill>
                  <a:srgbClr val="2890CD"/>
                </a:solidFill>
                <a:latin typeface="+mn-lt"/>
              </a:rPr>
              <a:t>Cognitive Robotics </a:t>
            </a:r>
            <a:r>
              <a:rPr lang="it-IT" sz="2800" dirty="0" err="1">
                <a:solidFill>
                  <a:srgbClr val="2890CD"/>
                </a:solidFill>
                <a:latin typeface="+mn-lt"/>
              </a:rPr>
              <a:t>Midterm</a:t>
            </a:r>
            <a:r>
              <a:rPr lang="it-IT" sz="2800" dirty="0">
                <a:solidFill>
                  <a:srgbClr val="2890CD"/>
                </a:solidFill>
                <a:latin typeface="+mn-lt"/>
              </a:rPr>
              <a:t> Project</a:t>
            </a:r>
          </a:p>
        </p:txBody>
      </p:sp>
      <p:sp>
        <p:nvSpPr>
          <p:cNvPr id="44" name="Sottotitolo 5">
            <a:extLst>
              <a:ext uri="{FF2B5EF4-FFF2-40B4-BE49-F238E27FC236}">
                <a16:creationId xmlns:a16="http://schemas.microsoft.com/office/drawing/2014/main" id="{107EE2E4-CC0C-824D-8E42-3802454D0CDE}"/>
              </a:ext>
            </a:extLst>
          </p:cNvPr>
          <p:cNvSpPr txBox="1">
            <a:spLocks/>
          </p:cNvSpPr>
          <p:nvPr/>
        </p:nvSpPr>
        <p:spPr>
          <a:xfrm>
            <a:off x="508743" y="1565052"/>
            <a:ext cx="10407442" cy="531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/>
              <a:t>Dipartimento di Ingegneria dell’Informazione ed Elettrica e Matematica Applicata</a:t>
            </a:r>
          </a:p>
        </p:txBody>
      </p: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1354260D-3806-F94B-A06A-6E54E42F4B22}"/>
              </a:ext>
            </a:extLst>
          </p:cNvPr>
          <p:cNvSpPr txBox="1"/>
          <p:nvPr/>
        </p:nvSpPr>
        <p:spPr>
          <a:xfrm>
            <a:off x="508743" y="209269"/>
            <a:ext cx="111745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5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Università degli studi di Salerno</a:t>
            </a:r>
          </a:p>
        </p:txBody>
      </p: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018AC46D-F3BB-ED48-9130-85CAA525F3FE}"/>
              </a:ext>
            </a:extLst>
          </p:cNvPr>
          <p:cNvSpPr txBox="1"/>
          <p:nvPr/>
        </p:nvSpPr>
        <p:spPr>
          <a:xfrm>
            <a:off x="1055900" y="1934160"/>
            <a:ext cx="5209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Corso di Laurea Magistrale in Ingegneria Informatica</a:t>
            </a:r>
          </a:p>
        </p:txBody>
      </p:sp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A0FE3CDC-4C62-9B4E-A248-C53DF4F10084}"/>
              </a:ext>
            </a:extLst>
          </p:cNvPr>
          <p:cNvSpPr txBox="1"/>
          <p:nvPr/>
        </p:nvSpPr>
        <p:spPr>
          <a:xfrm>
            <a:off x="1055900" y="3351329"/>
            <a:ext cx="272981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="1" dirty="0">
                <a:solidFill>
                  <a:srgbClr val="2890CD"/>
                </a:solidFill>
                <a:latin typeface="Calibri" panose="020F0502020204030204"/>
              </a:rPr>
              <a:t>Team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>
                <a:solidFill>
                  <a:prstClr val="black"/>
                </a:solidFill>
                <a:latin typeface="Calibri" panose="020F0502020204030204"/>
              </a:rPr>
              <a:t>   Giovanni Ammendola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>
                <a:solidFill>
                  <a:prstClr val="black"/>
                </a:solidFill>
                <a:latin typeface="Calibri" panose="020F0502020204030204"/>
              </a:rPr>
              <a:t>   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Edoardo Maffucci</a:t>
            </a:r>
          </a:p>
          <a:p>
            <a:pPr lvl="0">
              <a:defRPr/>
            </a:pPr>
            <a:r>
              <a:rPr lang="it-IT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Vincenzo Petrone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>
                <a:solidFill>
                  <a:prstClr val="black"/>
                </a:solidFill>
                <a:latin typeface="Calibri" panose="020F0502020204030204"/>
              </a:rPr>
              <a:t>   Salvatore Scala</a:t>
            </a:r>
          </a:p>
        </p:txBody>
      </p:sp>
      <p:pic>
        <p:nvPicPr>
          <p:cNvPr id="49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EF7322AA-B231-104E-A4D4-69EFB5AAA1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6532" y="368415"/>
            <a:ext cx="1290094" cy="1290094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17ACF3FA-A423-485E-BB2E-471F3E3953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7763" y="4295302"/>
            <a:ext cx="3036474" cy="256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207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825A8EF3-3665-E048-B64C-26950FFEF4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362" y="3205536"/>
            <a:ext cx="6085731" cy="3042864"/>
          </a:xfrm>
          <a:prstGeom prst="rect">
            <a:avLst/>
          </a:prstGeom>
        </p:spPr>
      </p:pic>
      <p:sp>
        <p:nvSpPr>
          <p:cNvPr id="9" name="Rettangolo 8">
            <a:extLst>
              <a:ext uri="{FF2B5EF4-FFF2-40B4-BE49-F238E27FC236}">
                <a16:creationId xmlns:a16="http://schemas.microsoft.com/office/drawing/2014/main" id="{D50EB50D-744A-0347-A91E-CC5CF94AECA7}"/>
              </a:ext>
            </a:extLst>
          </p:cNvPr>
          <p:cNvSpPr/>
          <p:nvPr/>
        </p:nvSpPr>
        <p:spPr>
          <a:xfrm>
            <a:off x="6972093" y="3232995"/>
            <a:ext cx="2927185" cy="1498600"/>
          </a:xfrm>
        </p:spPr>
        <p:txBody>
          <a:bodyPr vert="horz" lIns="91440" tIns="45720" rIns="91440" bIns="45720" rtlCol="0">
            <a:normAutofit/>
          </a:bodyPr>
          <a:lstStyle/>
          <a:p>
            <a:pPr defTabSz="45720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1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Communication mechanisms: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Topics.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Services: to receive an ack when the job is completed.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5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6401B88D-F328-364E-ACCF-AE1753F7FF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6532" y="368415"/>
            <a:ext cx="1290094" cy="1290094"/>
          </a:xfrm>
          <a:prstGeom prst="rect">
            <a:avLst/>
          </a:prstGeom>
        </p:spPr>
      </p:pic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56BBA66A-1BBB-2044-904B-E4D44F2A928F}"/>
              </a:ext>
            </a:extLst>
          </p:cNvPr>
          <p:cNvSpPr txBox="1"/>
          <p:nvPr/>
        </p:nvSpPr>
        <p:spPr>
          <a:xfrm>
            <a:off x="4644566" y="1044324"/>
            <a:ext cx="4668673" cy="1772152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it-IT" sz="1400" dirty="0" err="1"/>
              <a:t>Coordinates</a:t>
            </a:r>
            <a:r>
              <a:rPr lang="it-IT" sz="1400" dirty="0"/>
              <a:t> Head and Camera </a:t>
            </a:r>
            <a:r>
              <a:rPr lang="it-IT" sz="1400" dirty="0" err="1"/>
              <a:t>nodes</a:t>
            </a:r>
            <a:r>
              <a:rPr lang="it-IT" sz="1400" dirty="0"/>
              <a:t>.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it-IT" sz="1400" dirty="0"/>
              <a:t>Calls </a:t>
            </a:r>
            <a:r>
              <a:rPr lang="it-IT" sz="1400" dirty="0" err="1"/>
              <a:t>LookAt</a:t>
            </a:r>
            <a:r>
              <a:rPr lang="it-IT" sz="1400" dirty="0"/>
              <a:t> and </a:t>
            </a:r>
            <a:r>
              <a:rPr lang="en-US" sz="1400" dirty="0" err="1"/>
              <a:t>TakePicture</a:t>
            </a:r>
            <a:r>
              <a:rPr lang="it-IT" sz="1400" dirty="0"/>
              <a:t> services </a:t>
            </a:r>
            <a:r>
              <a:rPr lang="it-IT" sz="1400" dirty="0" err="1"/>
              <a:t>successively</a:t>
            </a:r>
            <a:r>
              <a:rPr lang="it-IT" sz="1400" dirty="0"/>
              <a:t>.</a:t>
            </a:r>
          </a:p>
          <a:p>
            <a:pPr marL="800100" lvl="1" indent="-342900" defTabSz="457200">
              <a:spcBef>
                <a:spcPts val="1000"/>
              </a:spcBef>
              <a:buClr>
                <a:schemeClr val="accent1"/>
              </a:buClr>
              <a:buSzPct val="80000"/>
              <a:buFont typeface="+mj-lt"/>
              <a:buAutoNum type="arabicPeriod"/>
            </a:pPr>
            <a:r>
              <a:rPr lang="it-IT" sz="1400" dirty="0" err="1"/>
              <a:t>LookAt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used</a:t>
            </a:r>
            <a:r>
              <a:rPr lang="it-IT" sz="1400" dirty="0"/>
              <a:t> to </a:t>
            </a:r>
            <a:r>
              <a:rPr lang="it-IT" sz="1400" dirty="0" err="1"/>
              <a:t>request</a:t>
            </a:r>
            <a:r>
              <a:rPr lang="it-IT" sz="1400" dirty="0"/>
              <a:t> </a:t>
            </a:r>
            <a:r>
              <a:rPr lang="en-US" sz="1400" dirty="0"/>
              <a:t>to</a:t>
            </a:r>
            <a:r>
              <a:rPr lang="it-IT" sz="1400" dirty="0"/>
              <a:t> move the head in a </a:t>
            </a:r>
            <a:r>
              <a:rPr lang="it-IT" sz="1400" dirty="0" err="1"/>
              <a:t>desired</a:t>
            </a:r>
            <a:r>
              <a:rPr lang="it-IT" sz="1400" dirty="0"/>
              <a:t> position: </a:t>
            </a:r>
            <a:r>
              <a:rPr lang="it-IT" sz="1400" dirty="0" err="1"/>
              <a:t>left</a:t>
            </a:r>
            <a:r>
              <a:rPr lang="it-IT" sz="1400" dirty="0"/>
              <a:t>, front or right.</a:t>
            </a:r>
          </a:p>
          <a:p>
            <a:pPr marL="800100" lvl="1" indent="-342900" defTabSz="457200">
              <a:spcBef>
                <a:spcPts val="1000"/>
              </a:spcBef>
              <a:buClr>
                <a:schemeClr val="accent1"/>
              </a:buClr>
              <a:buSzPct val="80000"/>
              <a:buFont typeface="+mj-lt"/>
              <a:buAutoNum type="arabicPeriod"/>
            </a:pPr>
            <a:r>
              <a:rPr lang="it-IT" sz="1400" dirty="0" err="1"/>
              <a:t>TakePicture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called</a:t>
            </a:r>
            <a:r>
              <a:rPr lang="it-IT" sz="1400" dirty="0"/>
              <a:t> </a:t>
            </a:r>
            <a:r>
              <a:rPr lang="it-IT" sz="1400" dirty="0" err="1"/>
              <a:t>when</a:t>
            </a:r>
            <a:r>
              <a:rPr lang="it-IT" sz="1400" dirty="0"/>
              <a:t> the position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reached</a:t>
            </a:r>
            <a:r>
              <a:rPr lang="it-IT" sz="1400" dirty="0"/>
              <a:t> to take a </a:t>
            </a:r>
            <a:r>
              <a:rPr lang="en-US" sz="1400" dirty="0"/>
              <a:t>picture</a:t>
            </a:r>
            <a:r>
              <a:rPr lang="it-IT" sz="1400" dirty="0"/>
              <a:t>.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E52D886F-68D0-394E-A4E2-86872D60F296}"/>
              </a:ext>
            </a:extLst>
          </p:cNvPr>
          <p:cNvSpPr txBox="1"/>
          <p:nvPr/>
        </p:nvSpPr>
        <p:spPr>
          <a:xfrm>
            <a:off x="676746" y="609600"/>
            <a:ext cx="3729076" cy="132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rgbClr val="2890CD"/>
                </a:solidFill>
                <a:latin typeface="+mj-lt"/>
                <a:ea typeface="+mj-ea"/>
                <a:cs typeface="+mj-cs"/>
              </a:rPr>
              <a:t>Architecture</a:t>
            </a:r>
          </a:p>
        </p:txBody>
      </p:sp>
      <p:cxnSp>
        <p:nvCxnSpPr>
          <p:cNvPr id="38" name="Connettore 7 37">
            <a:extLst>
              <a:ext uri="{FF2B5EF4-FFF2-40B4-BE49-F238E27FC236}">
                <a16:creationId xmlns:a16="http://schemas.microsoft.com/office/drawing/2014/main" id="{942D0567-7A5E-D64F-A9EC-4CFF433CEE39}"/>
              </a:ext>
            </a:extLst>
          </p:cNvPr>
          <p:cNvCxnSpPr>
            <a:cxnSpLocks/>
          </p:cNvCxnSpPr>
          <p:nvPr/>
        </p:nvCxnSpPr>
        <p:spPr>
          <a:xfrm flipV="1">
            <a:off x="3628061" y="2489200"/>
            <a:ext cx="1043722" cy="9605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3805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F4534424-E1E3-0D41-A627-0CEB4B289E38}"/>
              </a:ext>
            </a:extLst>
          </p:cNvPr>
          <p:cNvSpPr txBox="1"/>
          <p:nvPr/>
        </p:nvSpPr>
        <p:spPr>
          <a:xfrm>
            <a:off x="676746" y="609600"/>
            <a:ext cx="3729076" cy="132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rgbClr val="2890CD"/>
                </a:solidFill>
                <a:latin typeface="+mj-lt"/>
                <a:ea typeface="+mj-ea"/>
                <a:cs typeface="+mj-cs"/>
              </a:rPr>
              <a:t>Head Node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2E2F38F-8156-2C4E-80D2-E1E00638AFF6}"/>
              </a:ext>
            </a:extLst>
          </p:cNvPr>
          <p:cNvSpPr txBox="1"/>
          <p:nvPr/>
        </p:nvSpPr>
        <p:spPr>
          <a:xfrm>
            <a:off x="685167" y="2160589"/>
            <a:ext cx="3720916" cy="3560733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node represents the server for the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LookAt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service.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Moves the head in the desired position using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ALMotion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proxy.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CCBDAD90-72B8-2341-BCD6-C309397FFF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035" y="1333599"/>
            <a:ext cx="4602747" cy="3686270"/>
          </a:xfrm>
          <a:prstGeom prst="rect">
            <a:avLst/>
          </a:prstGeom>
        </p:spPr>
      </p:pic>
      <p:pic>
        <p:nvPicPr>
          <p:cNvPr id="15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A914D3D6-CB55-624B-9A57-87C4B4F33B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6532" y="368415"/>
            <a:ext cx="1290094" cy="1290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297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F4534424-E1E3-0D41-A627-0CEB4B289E38}"/>
              </a:ext>
            </a:extLst>
          </p:cNvPr>
          <p:cNvSpPr txBox="1"/>
          <p:nvPr/>
        </p:nvSpPr>
        <p:spPr>
          <a:xfrm>
            <a:off x="676746" y="609600"/>
            <a:ext cx="3729076" cy="132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rgbClr val="2890CD"/>
                </a:solidFill>
                <a:latin typeface="+mj-lt"/>
                <a:ea typeface="+mj-ea"/>
                <a:cs typeface="+mj-cs"/>
              </a:rPr>
              <a:t>Camera Node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2E2F38F-8156-2C4E-80D2-E1E00638AFF6}"/>
              </a:ext>
            </a:extLst>
          </p:cNvPr>
          <p:cNvSpPr txBox="1"/>
          <p:nvPr/>
        </p:nvSpPr>
        <p:spPr>
          <a:xfrm>
            <a:off x="685167" y="2160589"/>
            <a:ext cx="3720916" cy="3560733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node represents the server for the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TakePicture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service.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Starts the acquisition of images from the robot’s camera using the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ALVideoDevice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proxy.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Publishes the images on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ImageWithDirection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topic.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5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A914D3D6-CB55-624B-9A57-87C4B4F33B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6532" y="368415"/>
            <a:ext cx="1290094" cy="1290094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1E945C55-120D-7040-97AC-EE5FC57DE0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035" y="1270000"/>
            <a:ext cx="4607838" cy="4409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873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F4534424-E1E3-0D41-A627-0CEB4B289E38}"/>
              </a:ext>
            </a:extLst>
          </p:cNvPr>
          <p:cNvSpPr txBox="1"/>
          <p:nvPr/>
        </p:nvSpPr>
        <p:spPr>
          <a:xfrm>
            <a:off x="676746" y="609600"/>
            <a:ext cx="3729076" cy="132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rgbClr val="2890CD"/>
                </a:solidFill>
                <a:latin typeface="+mj-lt"/>
                <a:ea typeface="+mj-ea"/>
                <a:cs typeface="+mj-cs"/>
              </a:rPr>
              <a:t>Detector Node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2E2F38F-8156-2C4E-80D2-E1E00638AFF6}"/>
              </a:ext>
            </a:extLst>
          </p:cNvPr>
          <p:cNvSpPr txBox="1"/>
          <p:nvPr/>
        </p:nvSpPr>
        <p:spPr>
          <a:xfrm>
            <a:off x="685167" y="2160589"/>
            <a:ext cx="4035114" cy="3560733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node detects objects in images.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Once it receives an image from the topic, runs inference in it.</a:t>
            </a:r>
          </a:p>
          <a:p>
            <a:pPr marL="742950" lvl="1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Model: EfficientDetD1, it provides a right trade-off between accuracy and time performances.</a:t>
            </a:r>
          </a:p>
          <a:p>
            <a:pPr marL="742950" lvl="1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Publish the detected objects on Detections topic.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5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A914D3D6-CB55-624B-9A57-87C4B4F33B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6532" y="368415"/>
            <a:ext cx="1290094" cy="129009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6EFF995B-DEA9-D34D-A354-138157DCB6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830" y="2160589"/>
            <a:ext cx="4766129" cy="3202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230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F4534424-E1E3-0D41-A627-0CEB4B289E38}"/>
              </a:ext>
            </a:extLst>
          </p:cNvPr>
          <p:cNvSpPr txBox="1"/>
          <p:nvPr/>
        </p:nvSpPr>
        <p:spPr>
          <a:xfrm>
            <a:off x="676746" y="609600"/>
            <a:ext cx="3729076" cy="132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rgbClr val="2890CD"/>
                </a:solidFill>
                <a:latin typeface="+mj-lt"/>
                <a:ea typeface="+mj-ea"/>
                <a:cs typeface="+mj-cs"/>
              </a:rPr>
              <a:t>Speaker Node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2E2F38F-8156-2C4E-80D2-E1E00638AFF6}"/>
              </a:ext>
            </a:extLst>
          </p:cNvPr>
          <p:cNvSpPr txBox="1"/>
          <p:nvPr/>
        </p:nvSpPr>
        <p:spPr>
          <a:xfrm>
            <a:off x="685167" y="2160589"/>
            <a:ext cx="3545894" cy="3560733"/>
          </a:xfrm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node makes the robot speak.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Subscriber of Detections topic.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Upon receiving a new message on the topic, it stores a part of the sentence to say.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all three messages are received, it uses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ALAnimatedSpeech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proxy to make the robot speak and move.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5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A914D3D6-CB55-624B-9A57-87C4B4F33B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6532" y="368415"/>
            <a:ext cx="1290094" cy="1290094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7BAC7765-509B-B54F-8BD5-01175707E1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23" y="2825945"/>
            <a:ext cx="4822824" cy="78740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2B531217-1DF0-4448-BC78-E4A7469095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7763" y="4295302"/>
            <a:ext cx="3036474" cy="256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509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F4534424-E1E3-0D41-A627-0CEB4B289E38}"/>
              </a:ext>
            </a:extLst>
          </p:cNvPr>
          <p:cNvSpPr txBox="1"/>
          <p:nvPr/>
        </p:nvSpPr>
        <p:spPr>
          <a:xfrm>
            <a:off x="4598519" y="368415"/>
            <a:ext cx="2994961" cy="81512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rgbClr val="2890CD"/>
                </a:solidFill>
                <a:latin typeface="+mj-lt"/>
                <a:ea typeface="+mj-ea"/>
                <a:cs typeface="+mj-cs"/>
              </a:rPr>
              <a:t>Demo Video</a:t>
            </a:r>
          </a:p>
        </p:txBody>
      </p:sp>
      <p:pic>
        <p:nvPicPr>
          <p:cNvPr id="2" name="pepperVideo">
            <a:hlinkClick r:id="" action="ppaction://media"/>
            <a:extLst>
              <a:ext uri="{FF2B5EF4-FFF2-40B4-BE49-F238E27FC236}">
                <a16:creationId xmlns:a16="http://schemas.microsoft.com/office/drawing/2014/main" id="{6BEDE3CC-5596-4507-8477-D6F1E9730B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23578" y="1183544"/>
            <a:ext cx="9728001" cy="5472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A914D3D6-CB55-624B-9A57-87C4B4F33B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6532" y="368415"/>
            <a:ext cx="1290094" cy="1290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556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3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par>
              <p:cTn id="7"/>
            </p:par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266</Words>
  <Application>Microsoft Office PowerPoint</Application>
  <PresentationFormat>Widescreen</PresentationFormat>
  <Paragraphs>50</Paragraphs>
  <Slides>7</Slides>
  <Notes>7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Trebuchet MS</vt:lpstr>
      <vt:lpstr>Wingdings 3</vt:lpstr>
      <vt:lpstr>Facet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Cognitive Robotics Midterm Project</dc:title>
  <dc:creator>SALVATORE SCALA</dc:creator>
  <cp:lastModifiedBy>VINCENZO PETRONE</cp:lastModifiedBy>
  <cp:revision>21</cp:revision>
  <dcterms:created xsi:type="dcterms:W3CDTF">2020-11-25T17:26:36Z</dcterms:created>
  <dcterms:modified xsi:type="dcterms:W3CDTF">2020-11-27T16:15:16Z</dcterms:modified>
</cp:coreProperties>
</file>

<file path=docProps/thumbnail.jpeg>
</file>